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1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8" r:id="rId9"/>
    <p:sldId id="263" r:id="rId10"/>
    <p:sldId id="264" r:id="rId11"/>
    <p:sldId id="265" r:id="rId12"/>
    <p:sldId id="266" r:id="rId13"/>
    <p:sldId id="267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B791A-6C56-40CF-AA8C-0260689A1FCC}" type="datetimeFigureOut">
              <a:rPr lang="en-US" smtClean="0"/>
              <a:t>9/2/2022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27F05-23BD-4D94-A7F2-A19721F1FC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2453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B791A-6C56-40CF-AA8C-0260689A1FCC}" type="datetimeFigureOut">
              <a:rPr lang="en-US" smtClean="0"/>
              <a:t>9/2/2022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27F05-23BD-4D94-A7F2-A19721F1FC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462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B791A-6C56-40CF-AA8C-0260689A1FCC}" type="datetimeFigureOut">
              <a:rPr lang="en-US" smtClean="0"/>
              <a:t>9/2/2022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27F05-23BD-4D94-A7F2-A19721F1FC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1895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B791A-6C56-40CF-AA8C-0260689A1FCC}" type="datetimeFigureOut">
              <a:rPr lang="en-US" smtClean="0"/>
              <a:t>9/2/2022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27F05-23BD-4D94-A7F2-A19721F1FC72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926222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B791A-6C56-40CF-AA8C-0260689A1FCC}" type="datetimeFigureOut">
              <a:rPr lang="en-US" smtClean="0"/>
              <a:t>9/2/2022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27F05-23BD-4D94-A7F2-A19721F1FC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2818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B791A-6C56-40CF-AA8C-0260689A1FCC}" type="datetimeFigureOut">
              <a:rPr lang="en-US" smtClean="0"/>
              <a:t>9/2/2022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27F05-23BD-4D94-A7F2-A19721F1FC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9153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B791A-6C56-40CF-AA8C-0260689A1FCC}" type="datetimeFigureOut">
              <a:rPr lang="en-US" smtClean="0"/>
              <a:t>9/2/2022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27F05-23BD-4D94-A7F2-A19721F1FC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9246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B791A-6C56-40CF-AA8C-0260689A1FCC}" type="datetimeFigureOut">
              <a:rPr lang="en-US" smtClean="0"/>
              <a:t>9/2/2022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27F05-23BD-4D94-A7F2-A19721F1FC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8353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B791A-6C56-40CF-AA8C-0260689A1FCC}" type="datetimeFigureOut">
              <a:rPr lang="en-US" smtClean="0"/>
              <a:t>9/2/2022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27F05-23BD-4D94-A7F2-A19721F1FC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6419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B791A-6C56-40CF-AA8C-0260689A1FCC}" type="datetimeFigureOut">
              <a:rPr lang="en-US" smtClean="0"/>
              <a:t>9/2/2022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27F05-23BD-4D94-A7F2-A19721F1FC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4083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B791A-6C56-40CF-AA8C-0260689A1FCC}" type="datetimeFigureOut">
              <a:rPr lang="en-US" smtClean="0"/>
              <a:t>9/2/2022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27F05-23BD-4D94-A7F2-A19721F1FC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51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B791A-6C56-40CF-AA8C-0260689A1FCC}" type="datetimeFigureOut">
              <a:rPr lang="en-US" smtClean="0"/>
              <a:t>9/2/2022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27F05-23BD-4D94-A7F2-A19721F1FC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0256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B791A-6C56-40CF-AA8C-0260689A1FCC}" type="datetimeFigureOut">
              <a:rPr lang="en-US" smtClean="0"/>
              <a:t>9/2/2022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27F05-23BD-4D94-A7F2-A19721F1FC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6916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B791A-6C56-40CF-AA8C-0260689A1FCC}" type="datetimeFigureOut">
              <a:rPr lang="en-US" smtClean="0"/>
              <a:t>9/2/2022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27F05-23BD-4D94-A7F2-A19721F1FC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711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B791A-6C56-40CF-AA8C-0260689A1FCC}" type="datetimeFigureOut">
              <a:rPr lang="en-US" smtClean="0"/>
              <a:t>9/2/2022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27F05-23BD-4D94-A7F2-A19721F1FC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3847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B791A-6C56-40CF-AA8C-0260689A1FCC}" type="datetimeFigureOut">
              <a:rPr lang="en-US" smtClean="0"/>
              <a:t>9/2/2022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27F05-23BD-4D94-A7F2-A19721F1FC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3342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B791A-6C56-40CF-AA8C-0260689A1FCC}" type="datetimeFigureOut">
              <a:rPr lang="en-US" smtClean="0"/>
              <a:t>9/2/2022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27F05-23BD-4D94-A7F2-A19721F1FC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0103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F17B791A-6C56-40CF-AA8C-0260689A1FCC}" type="datetimeFigureOut">
              <a:rPr lang="en-US" smtClean="0"/>
              <a:t>9/2/2022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8C027F05-23BD-4D94-A7F2-A19721F1FC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045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  <p:sldLayoutId id="2147483803" r:id="rId12"/>
    <p:sldLayoutId id="2147483804" r:id="rId13"/>
    <p:sldLayoutId id="2147483805" r:id="rId14"/>
    <p:sldLayoutId id="2147483806" r:id="rId15"/>
    <p:sldLayoutId id="2147483807" r:id="rId16"/>
    <p:sldLayoutId id="2147483808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A1C91537-FFBE-2CAA-F97F-66CCE4E8F4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7476" y="130630"/>
            <a:ext cx="11374581" cy="1611084"/>
          </a:xfrm>
          <a:gradFill>
            <a:gsLst>
              <a:gs pos="0">
                <a:schemeClr val="bg2">
                  <a:tint val="84000"/>
                  <a:shade val="100000"/>
                  <a:hueMod val="92000"/>
                  <a:satMod val="180000"/>
                  <a:lumMod val="114000"/>
                </a:schemeClr>
              </a:gs>
              <a:gs pos="100000">
                <a:schemeClr val="bg2">
                  <a:shade val="92000"/>
                  <a:satMod val="170000"/>
                  <a:lumMod val="96000"/>
                </a:schemeClr>
              </a:gs>
            </a:gsLst>
            <a:lin ang="5400000" scaled="0"/>
          </a:gradFill>
        </p:spPr>
        <p:txBody>
          <a:bodyPr>
            <a:noAutofit/>
          </a:bodyPr>
          <a:lstStyle/>
          <a:p>
            <a:r>
              <a:rPr lang="th-TH" sz="6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anose="020B0500040200020003" pitchFamily="34" charset="-34"/>
                <a:cs typeface="+mj-cs"/>
              </a:rPr>
              <a:t>   โครงการอันเนื่องมาจากพระราชดำริ</a:t>
            </a:r>
            <a:endParaRPr lang="en-US" sz="6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IT๙" panose="020B0500040200020003" pitchFamily="34" charset="-34"/>
              <a:cs typeface="+mj-cs"/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9F500CD1-077D-26D4-DF70-F4E52895174A}"/>
              </a:ext>
            </a:extLst>
          </p:cNvPr>
          <p:cNvSpPr txBox="1">
            <a:spLocks/>
          </p:cNvSpPr>
          <p:nvPr/>
        </p:nvSpPr>
        <p:spPr>
          <a:xfrm>
            <a:off x="969819" y="1988271"/>
            <a:ext cx="11374581" cy="40801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th-TH" sz="4000" b="1" dirty="0">
                <a:latin typeface="TH SarabunIT๙" panose="020B0500040200020003" pitchFamily="34" charset="-34"/>
                <a:cs typeface="+mj-cs"/>
              </a:rPr>
              <a:t>จังหวัดพิจิตร ดำเนินงานโครงการ 2 กิจกรรม ประกอบด้วย</a:t>
            </a:r>
          </a:p>
          <a:p>
            <a:pPr algn="l"/>
            <a:r>
              <a:rPr lang="th-TH" sz="3600" b="1" dirty="0">
                <a:latin typeface="TH SarabunIT๙" panose="020B0500040200020003" pitchFamily="34" charset="-34"/>
                <a:cs typeface="+mj-cs"/>
              </a:rPr>
              <a:t>1. โครงการคลินิกเกษตรเคลื่อนที่ในพระราชานุเคราะห์ สมเด็จพระบรมโอรสาธิราช ฯ              สยามมกุฎราชกุมาร</a:t>
            </a:r>
          </a:p>
          <a:p>
            <a:pPr algn="l"/>
            <a:r>
              <a:rPr lang="th-TH" sz="3600" b="1" dirty="0">
                <a:latin typeface="TH SarabunIT๙" panose="020B0500040200020003" pitchFamily="34" charset="-34"/>
                <a:cs typeface="+mj-cs"/>
              </a:rPr>
              <a:t>2. ศูนย์ชัยพัฒนาการเกษตรสิรินธร อ.บางมูลนาก จ.พิจิตร</a:t>
            </a:r>
            <a:endParaRPr lang="en-US" sz="3600" b="1" dirty="0">
              <a:latin typeface="TH SarabunIT๙" panose="020B0500040200020003" pitchFamily="34" charset="-34"/>
              <a:cs typeface="+mj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8439B7B-2C62-0878-6028-FAE2C03DF7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3279" y="4599038"/>
            <a:ext cx="2747282" cy="19178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71E383B-1B27-2249-06B9-AFB6CF7B13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1429" y="4599040"/>
            <a:ext cx="2881334" cy="19178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C42A957-997D-70FD-9551-827F2E9BC7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476" y="115750"/>
            <a:ext cx="1558306" cy="1625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1029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1F69627-1E83-039A-34BB-F204A4F0A5EE}"/>
              </a:ext>
            </a:extLst>
          </p:cNvPr>
          <p:cNvSpPr txBox="1"/>
          <p:nvPr/>
        </p:nvSpPr>
        <p:spPr>
          <a:xfrm>
            <a:off x="568036" y="958472"/>
            <a:ext cx="10293927" cy="1600438"/>
          </a:xfrm>
          <a:prstGeom prst="rect">
            <a:avLst/>
          </a:prstGeom>
          <a:gradFill>
            <a:gsLst>
              <a:gs pos="0">
                <a:schemeClr val="bg2">
                  <a:tint val="84000"/>
                  <a:shade val="100000"/>
                  <a:hueMod val="92000"/>
                  <a:satMod val="180000"/>
                  <a:lumMod val="114000"/>
                </a:schemeClr>
              </a:gs>
              <a:gs pos="100000">
                <a:schemeClr val="bg2">
                  <a:shade val="92000"/>
                  <a:satMod val="170000"/>
                  <a:lumMod val="96000"/>
                </a:schemeClr>
              </a:gs>
            </a:gsLst>
            <a:lin ang="5400000" scaled="0"/>
          </a:gradFill>
        </p:spPr>
        <p:txBody>
          <a:bodyPr wrap="square">
            <a:spAutoFit/>
          </a:bodyPr>
          <a:lstStyle/>
          <a:p>
            <a:r>
              <a:rPr lang="th-TH" sz="3200" b="1" dirty="0">
                <a:cs typeface="+mj-cs"/>
              </a:rPr>
              <a:t>ผลที่ได้จากการเข้ารวมโครงการ</a:t>
            </a:r>
          </a:p>
          <a:p>
            <a:r>
              <a:rPr lang="th-TH" sz="2400" dirty="0">
                <a:cs typeface="+mj-cs"/>
              </a:rPr>
              <a:t>  - เกษตรกรในพื้นที่โครงการได้รับการส่งเสริมและพัฒนาอาชีพการเกษตร พร้อมน้อมนำหลัก      </a:t>
            </a:r>
          </a:p>
          <a:p>
            <a:r>
              <a:rPr lang="th-TH" sz="2400" dirty="0">
                <a:cs typeface="+mj-cs"/>
              </a:rPr>
              <a:t>    ปรัชญาของเศรษฐกิจพอเพียงมาปรับใช้ในการทำการเกษตรของตนเองและการดำเนินชีวิต</a:t>
            </a:r>
          </a:p>
          <a:p>
            <a:endParaRPr lang="th-TH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3A8400-A0D0-7E0A-A393-571AFE9EFA58}"/>
              </a:ext>
            </a:extLst>
          </p:cNvPr>
          <p:cNvSpPr txBox="1"/>
          <p:nvPr/>
        </p:nvSpPr>
        <p:spPr>
          <a:xfrm>
            <a:off x="568036" y="3056096"/>
            <a:ext cx="11249891" cy="1692771"/>
          </a:xfrm>
          <a:prstGeom prst="rect">
            <a:avLst/>
          </a:prstGeom>
          <a:gradFill flip="none" rotWithShape="1">
            <a:gsLst>
              <a:gs pos="0">
                <a:schemeClr val="bg2">
                  <a:tint val="84000"/>
                  <a:shade val="100000"/>
                  <a:hueMod val="92000"/>
                  <a:satMod val="180000"/>
                  <a:lumMod val="114000"/>
                </a:schemeClr>
              </a:gs>
              <a:gs pos="100000">
                <a:schemeClr val="bg2">
                  <a:shade val="92000"/>
                  <a:satMod val="170000"/>
                  <a:lumMod val="96000"/>
                </a:schemeClr>
              </a:gs>
            </a:gsLst>
            <a:lin ang="18900000" scaled="1"/>
            <a:tileRect/>
          </a:gradFill>
        </p:spPr>
        <p:txBody>
          <a:bodyPr wrap="square">
            <a:spAutoFit/>
          </a:bodyPr>
          <a:lstStyle/>
          <a:p>
            <a:r>
              <a:rPr lang="th-TH" sz="3200" b="1" dirty="0">
                <a:cs typeface="+mj-cs"/>
              </a:rPr>
              <a:t>ปัญหาและอุปสรรค </a:t>
            </a:r>
          </a:p>
          <a:p>
            <a:r>
              <a:rPr lang="th-TH" sz="2400" dirty="0">
                <a:cs typeface="+mj-cs"/>
              </a:rPr>
              <a:t>- เกษตรกรบางรายมีอายุที่มาก ไม่สามารถเขียนหนังสือได้ จึงทำให้เกิดปัญหาด้านการทำบัญชีครัวเรือน ไม่รู้รายรับรายจ่ายของตนเอง</a:t>
            </a:r>
          </a:p>
          <a:p>
            <a:r>
              <a:rPr lang="th-TH" sz="2400" dirty="0">
                <a:cs typeface="+mj-cs"/>
              </a:rPr>
              <a:t>- เกษตรกรยังคงมีความเชื่อมั่นในการใช้สารเคมีอยู่ ทำให้ยากในการปรับเปลี่ยนมาทำแนวทาง   การเกษตรแบบปลอดภัยและทำให้  </a:t>
            </a:r>
          </a:p>
          <a:p>
            <a:r>
              <a:rPr lang="th-TH" sz="2400" dirty="0">
                <a:cs typeface="+mj-cs"/>
              </a:rPr>
              <a:t>   เกษตรกรต้องใช้ทุนที่สูงในการซื้อสารเคมี</a:t>
            </a:r>
          </a:p>
        </p:txBody>
      </p:sp>
    </p:spTree>
    <p:extLst>
      <p:ext uri="{BB962C8B-B14F-4D97-AF65-F5344CB8AC3E}">
        <p14:creationId xmlns:p14="http://schemas.microsoft.com/office/powerpoint/2010/main" val="6330772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634C04B-2274-3C6D-21B0-75DCB49A08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526" r="2" b="3686"/>
          <a:stretch/>
        </p:blipFill>
        <p:spPr>
          <a:xfrm>
            <a:off x="6887044" y="-1"/>
            <a:ext cx="4661488" cy="31042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301D11F-41E3-1950-5DE1-8BFDF49626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572" r="-1" b="6269"/>
          <a:stretch/>
        </p:blipFill>
        <p:spPr>
          <a:xfrm>
            <a:off x="5419263" y="3251226"/>
            <a:ext cx="6129269" cy="29849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4FDD10C-FAB2-8C9B-B647-443A4E454C9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445" r="1" b="6629"/>
          <a:stretch/>
        </p:blipFill>
        <p:spPr>
          <a:xfrm>
            <a:off x="643467" y="-6"/>
            <a:ext cx="6082711" cy="3920044"/>
          </a:xfrm>
          <a:custGeom>
            <a:avLst/>
            <a:gdLst/>
            <a:ahLst/>
            <a:cxnLst/>
            <a:rect l="l" t="t" r="r" b="b"/>
            <a:pathLst>
              <a:path w="6082711" h="3920044">
                <a:moveTo>
                  <a:pt x="0" y="0"/>
                </a:moveTo>
                <a:lnTo>
                  <a:pt x="6082711" y="0"/>
                </a:lnTo>
                <a:lnTo>
                  <a:pt x="6082711" y="3103225"/>
                </a:lnTo>
                <a:lnTo>
                  <a:pt x="4614930" y="3103225"/>
                </a:lnTo>
                <a:lnTo>
                  <a:pt x="4614930" y="3920044"/>
                </a:lnTo>
                <a:lnTo>
                  <a:pt x="0" y="3920044"/>
                </a:ln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140BD87-E71C-5732-A611-D6B5228D62C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8417" r="1" b="9072"/>
          <a:stretch/>
        </p:blipFill>
        <p:spPr>
          <a:xfrm>
            <a:off x="643468" y="4080064"/>
            <a:ext cx="4614333" cy="2156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930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0EC99-BE31-4150-C7D6-9B461A73F8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1811" y="475101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th-TH" sz="3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สนับสนุนการเพาะเห็ดในโรงเรือน</a:t>
            </a:r>
            <a:br>
              <a:rPr lang="th-TH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th-TH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r>
              <a:rPr lang="th-TH" sz="3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โดยดำเนินการจัดซื้อเห็ดภูฐาน จำนวน 3,000 ก้อน งบประมาณ 30,000 บาท</a:t>
            </a:r>
            <a:br>
              <a:rPr lang="th-TH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7B7132-FDBC-6D32-5F57-611AA25AD8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603" y="1800664"/>
            <a:ext cx="5000782" cy="37488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0BF1C7F-B925-FC5C-CEC5-0861D529C3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9610" y="1800664"/>
            <a:ext cx="5000783" cy="37488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040605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67E7C7-69E5-9011-E908-FAD9A46D4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572943"/>
            <a:ext cx="11201400" cy="2856057"/>
          </a:xfrm>
        </p:spPr>
        <p:txBody>
          <a:bodyPr>
            <a:normAutofit/>
          </a:bodyPr>
          <a:lstStyle/>
          <a:p>
            <a:r>
              <a:rPr lang="th-TH" sz="2800" b="1" dirty="0"/>
              <a:t>3. ดูแลแปลงเรียนรู้ด้านการเกษตรภายในศูนย์ ฯ </a:t>
            </a:r>
            <a:r>
              <a:rPr lang="th-TH" sz="2800" dirty="0"/>
              <a:t>ดำเนินการดูแลศูนย์ โดยการสนับสนุนวัสดุทำปุ๋ยหมักชีวภาพ และวัสดุปรับปรุงดินเพาะปลูก เพื่อใช้สำหรับดูแลแปลงเรียนรู้ด้านการเกษตรภายในศูนย์ฯ งบประมาณ 10,000 บาทประกอบด้วย</a:t>
            </a:r>
            <a:br>
              <a:rPr lang="th-TH" sz="2800" dirty="0"/>
            </a:br>
            <a:r>
              <a:rPr lang="th-TH" sz="2800" dirty="0"/>
              <a:t>		1. ขี้เค้กอ้อย </a:t>
            </a:r>
            <a:r>
              <a:rPr lang="th-TH" sz="2000" dirty="0"/>
              <a:t>(</a:t>
            </a:r>
            <a:r>
              <a:rPr lang="en-US" sz="2000" dirty="0"/>
              <a:t>filter Cake</a:t>
            </a:r>
            <a:r>
              <a:rPr lang="th-TH" sz="2000" dirty="0"/>
              <a:t>)</a:t>
            </a:r>
            <a:r>
              <a:rPr lang="en-US" sz="2000" dirty="0"/>
              <a:t> </a:t>
            </a:r>
            <a:br>
              <a:rPr lang="th-TH" sz="2800" dirty="0"/>
            </a:br>
            <a:r>
              <a:rPr lang="th-TH" sz="2800" dirty="0"/>
              <a:t>    2. ปุ๋ยคอก</a:t>
            </a:r>
            <a:br>
              <a:rPr lang="th-TH" sz="2800" dirty="0"/>
            </a:br>
            <a:br>
              <a:rPr lang="th-TH" sz="2800" b="1" dirty="0"/>
            </a:br>
            <a:r>
              <a:rPr lang="th-TH" sz="2800" b="1" dirty="0"/>
              <a:t>    </a:t>
            </a:r>
            <a:endParaRPr lang="en-US" sz="28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0A3FC1-B138-05AE-2D16-3B93DFE876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298" y="3429000"/>
            <a:ext cx="3162266" cy="29041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297D4FC-0D98-8AC4-4CE8-A09F0049E9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0623" y="3443750"/>
            <a:ext cx="3202601" cy="29041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C41C3DD-6AE8-2A0F-7FA7-1DB52A6B71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2284" y="3414249"/>
            <a:ext cx="3010418" cy="29336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847702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23EA8-98BB-0BDE-F6EA-90796923D0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9994" y="563981"/>
            <a:ext cx="10607040" cy="2353390"/>
          </a:xfr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txBody>
          <a:bodyPr>
            <a:normAutofit/>
          </a:bodyPr>
          <a:lstStyle/>
          <a:p>
            <a:r>
              <a:rPr lang="th-TH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โครงการคลินิกเกษตรเคลื่อนที่ในพระราชานุเคราะห์                         สมเด็จพระบรมโอรสาธิราช ฯ สยามมกุฎราชกุมาร</a:t>
            </a:r>
            <a:br>
              <a:rPr lang="th-TH" dirty="0"/>
            </a:br>
            <a:endParaRPr lang="en-US" dirty="0"/>
          </a:p>
        </p:txBody>
      </p:sp>
      <p:pic>
        <p:nvPicPr>
          <p:cNvPr id="1026" name="Picture 2" descr="อาจเป็นรูปภาพของ 8 คน, ผู้คนกำลังยืน, ผู้คนกำลังนั่ง และ สถานที่ในร่ม">
            <a:extLst>
              <a:ext uri="{FF2B5EF4-FFF2-40B4-BE49-F238E27FC236}">
                <a16:creationId xmlns:a16="http://schemas.microsoft.com/office/drawing/2014/main" id="{EBA6D838-E069-84B9-5E50-1F52430A41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001" y="3509963"/>
            <a:ext cx="3711431" cy="278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อาจเป็นรูปภาพของ 13 คน, ผู้คนกำลังยืน และ กลางแจ้ง">
            <a:extLst>
              <a:ext uri="{FF2B5EF4-FFF2-40B4-BE49-F238E27FC236}">
                <a16:creationId xmlns:a16="http://schemas.microsoft.com/office/drawing/2014/main" id="{4C91E0F5-3FA9-3EDA-BB84-29B3912BF6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9963" y="3509963"/>
            <a:ext cx="3712074" cy="278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81632D5-858C-E316-63E3-26CD6B7C9D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4924" y="3509963"/>
            <a:ext cx="3712075" cy="278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4566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03A438-519E-3549-6C2C-4832CBE0A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482" y="545234"/>
            <a:ext cx="10855036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th-T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แผนการดำเนินงานโครงการคลินิกเกษตรเคลื่อนที่ในพระราชานุเคราะห์ ฯ </a:t>
            </a:r>
            <a:br>
              <a:rPr lang="th-T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th-T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ประจำปีงบประมาณ 2565</a:t>
            </a:r>
            <a:br>
              <a:rPr lang="th-TH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64CA668-2BFC-6D87-7232-2858964909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8491800"/>
              </p:ext>
            </p:extLst>
          </p:nvPr>
        </p:nvGraphicFramePr>
        <p:xfrm>
          <a:off x="484909" y="1870797"/>
          <a:ext cx="11443854" cy="2549233"/>
        </p:xfrm>
        <a:graphic>
          <a:graphicData uri="http://schemas.openxmlformats.org/drawingml/2006/table">
            <a:tbl>
              <a:tblPr firstRow="1" firstCol="1" bandRow="1"/>
              <a:tblGrid>
                <a:gridCol w="983672">
                  <a:extLst>
                    <a:ext uri="{9D8B030D-6E8A-4147-A177-3AD203B41FA5}">
                      <a16:colId xmlns:a16="http://schemas.microsoft.com/office/drawing/2014/main" val="3805547289"/>
                    </a:ext>
                  </a:extLst>
                </a:gridCol>
                <a:gridCol w="858982">
                  <a:extLst>
                    <a:ext uri="{9D8B030D-6E8A-4147-A177-3AD203B41FA5}">
                      <a16:colId xmlns:a16="http://schemas.microsoft.com/office/drawing/2014/main" val="671145309"/>
                    </a:ext>
                  </a:extLst>
                </a:gridCol>
                <a:gridCol w="1260764">
                  <a:extLst>
                    <a:ext uri="{9D8B030D-6E8A-4147-A177-3AD203B41FA5}">
                      <a16:colId xmlns:a16="http://schemas.microsoft.com/office/drawing/2014/main" val="3641392416"/>
                    </a:ext>
                  </a:extLst>
                </a:gridCol>
                <a:gridCol w="1876482">
                  <a:extLst>
                    <a:ext uri="{9D8B030D-6E8A-4147-A177-3AD203B41FA5}">
                      <a16:colId xmlns:a16="http://schemas.microsoft.com/office/drawing/2014/main" val="3488950644"/>
                    </a:ext>
                  </a:extLst>
                </a:gridCol>
                <a:gridCol w="6463954">
                  <a:extLst>
                    <a:ext uri="{9D8B030D-6E8A-4147-A177-3AD203B41FA5}">
                      <a16:colId xmlns:a16="http://schemas.microsoft.com/office/drawing/2014/main" val="1985981145"/>
                    </a:ext>
                  </a:extLst>
                </a:gridCol>
              </a:tblGrid>
              <a:tr h="55963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+mj-cs"/>
                        </a:rPr>
                        <a:t>ไตรมาส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+mj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+mj-cs"/>
                        </a:rPr>
                        <a:t>ครั้งที่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+mj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+mj-cs"/>
                        </a:rPr>
                        <a:t>อำเภอ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+mj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+mj-cs"/>
                        </a:rPr>
                        <a:t>วัน เดือน ปี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+mj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+mj-cs"/>
                        </a:rPr>
                        <a:t>สถานที่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+mj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4357858"/>
                  </a:ext>
                </a:extLst>
              </a:tr>
              <a:tr h="49739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+mj-cs"/>
                        </a:rPr>
                        <a:t>1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+mj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+mj-cs"/>
                        </a:rPr>
                        <a:t>1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+mj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+mj-cs"/>
                        </a:rPr>
                        <a:t>วังทรายพูน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+mj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+mj-cs"/>
                        </a:rPr>
                        <a:t>17 ธันวาคม  2564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+mj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+mj-cs"/>
                        </a:rPr>
                        <a:t> วัดเกาะแก้ว ม.6 ต.หนองปล้อง อ.วังทรายพูน จ.พิจิตร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+mj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92210656"/>
                  </a:ext>
                </a:extLst>
              </a:tr>
              <a:tr h="49739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+mj-cs"/>
                        </a:rPr>
                        <a:t>2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+mj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+mj-cs"/>
                        </a:rPr>
                        <a:t>2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+mj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+mj-cs"/>
                        </a:rPr>
                        <a:t>ตะพานหิน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+mj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+mj-cs"/>
                        </a:rPr>
                        <a:t>24 มีนาคม 2565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+mj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+mj-cs"/>
                        </a:rPr>
                        <a:t>ที่ทำการกลุ่มแปลงใหญ่บ้านบึงประดู่ ม.5 ต.ทับหมัน อ.ตะพานหิน จ.พิจิตร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+mj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71476267"/>
                  </a:ext>
                </a:extLst>
              </a:tr>
              <a:tr h="49739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+mj-cs"/>
                        </a:rPr>
                        <a:t>3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+mj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+mj-cs"/>
                        </a:rPr>
                        <a:t>3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+mj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+mj-cs"/>
                        </a:rPr>
                        <a:t>ทับคล้อ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+mj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+mj-cs"/>
                        </a:rPr>
                        <a:t>17 มิถุนายน 2565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+mj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+mj-cs"/>
                        </a:rPr>
                        <a:t>วัดศรีสุทธาวาส (หนองจอก) ต.ท้ายทุ่ง อ.ทับคล้อ จ.พิจิตร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+mj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76284326"/>
                  </a:ext>
                </a:extLst>
              </a:tr>
              <a:tr h="49739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+mj-cs"/>
                        </a:rPr>
                        <a:t>4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+mj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+mj-cs"/>
                        </a:rPr>
                        <a:t>4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+mj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+mj-cs"/>
                        </a:rPr>
                        <a:t>บึงนาราง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+mj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+mj-cs"/>
                        </a:rPr>
                        <a:t>26 กรกฎาคม 2565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+mj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+mj-cs"/>
                        </a:rPr>
                        <a:t>อ่างเก็บน้ำบึงนาราง หมู่ที่ 4 ต.บึงนาราง อ.บึงนาราง จ.พิจิตร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+mj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35312061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04910225-8EB2-7D27-4E6A-1D3E986B3F58}"/>
              </a:ext>
            </a:extLst>
          </p:cNvPr>
          <p:cNvSpPr txBox="1"/>
          <p:nvPr/>
        </p:nvSpPr>
        <p:spPr>
          <a:xfrm>
            <a:off x="387927" y="4904509"/>
            <a:ext cx="101415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>
                <a:cs typeface="+mj-cs"/>
              </a:rPr>
              <a:t>งบประมาณ 80,000 บาท งบประมาณเพิ่มเติม 10,000 บาท รวมทั้งสิ้น 90,000 บาท</a:t>
            </a:r>
            <a:endParaRPr lang="en-US" sz="3200" b="1" dirty="0"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1907999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FE245-0895-082C-8FD8-B49A56F153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964" y="434399"/>
            <a:ext cx="10515600" cy="937202"/>
          </a:xfrm>
        </p:spPr>
        <p:txBody>
          <a:bodyPr>
            <a:normAutofit fontScale="90000"/>
          </a:bodyPr>
          <a:lstStyle/>
          <a:p>
            <a:pPr algn="ctr"/>
            <a:r>
              <a:rPr lang="th-TH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ครั้งที่ 1 ณ วัดเกาะแก้ว ม.6 ต.หนองปล้อง อ.วังทรายพูน จ.พิจิตร</a:t>
            </a:r>
            <a:br>
              <a:rPr lang="th-TH" dirty="0"/>
            </a:br>
            <a:r>
              <a:rPr lang="th-TH" dirty="0"/>
              <a:t> 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9FEEB5-4258-F241-E306-48549DE881C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2" t="23219" r="2728" b="11698"/>
          <a:stretch/>
        </p:blipFill>
        <p:spPr>
          <a:xfrm>
            <a:off x="123666" y="1066801"/>
            <a:ext cx="11944668" cy="535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8634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2DADF-8137-3E64-F178-2A648BD56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236" y="365125"/>
            <a:ext cx="11679382" cy="1325563"/>
          </a:xfrm>
        </p:spPr>
        <p:txBody>
          <a:bodyPr>
            <a:normAutofit/>
          </a:bodyPr>
          <a:lstStyle/>
          <a:p>
            <a:pPr algn="ctr"/>
            <a:r>
              <a:rPr lang="th-TH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ครั้งที่ 2 ณ ที่ทำการกลุ่มแปลงใหญ่บ้านบึงประดู่ ม.5 ต.ทับหมัน อ.ตะพานหิน จ.พิจิตร</a:t>
            </a:r>
            <a:br>
              <a:rPr lang="th-TH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089912FD-78AC-ADAE-3433-26F5DFA63E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38" t="20088" r="2159" b="14239"/>
          <a:stretch/>
        </p:blipFill>
        <p:spPr>
          <a:xfrm>
            <a:off x="263236" y="1150033"/>
            <a:ext cx="11508318" cy="5194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4051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62600-EBD6-1708-D799-67EE98E76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154283"/>
            <a:ext cx="10364451" cy="1596177"/>
          </a:xfrm>
        </p:spPr>
        <p:txBody>
          <a:bodyPr>
            <a:normAutofit/>
          </a:bodyPr>
          <a:lstStyle/>
          <a:p>
            <a:pPr algn="ctr"/>
            <a:r>
              <a:rPr lang="th-TH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ครั้งที่ 3 ณ วัดศรีสุทธาวาส (หนองจอก) ต.ท้ายทุ่ง อ.ทับคล้อ จ.พิจิตร</a:t>
            </a:r>
            <a:br>
              <a:rPr lang="th-TH" dirty="0"/>
            </a:br>
            <a:endParaRPr lang="en-US" dirty="0"/>
          </a:p>
        </p:txBody>
      </p:sp>
      <p:pic>
        <p:nvPicPr>
          <p:cNvPr id="6" name="Picture 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2770165-46A6-D0A9-9547-C12364EC17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23" t="19379" r="2614" b="13922"/>
          <a:stretch/>
        </p:blipFill>
        <p:spPr>
          <a:xfrm>
            <a:off x="360217" y="1142999"/>
            <a:ext cx="11607608" cy="5349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0339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CBBB08-4F71-67FE-AC13-69F4E0F81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298001"/>
            <a:ext cx="10364451" cy="1596177"/>
          </a:xfrm>
        </p:spPr>
        <p:txBody>
          <a:bodyPr>
            <a:normAutofit/>
          </a:bodyPr>
          <a:lstStyle/>
          <a:p>
            <a:pPr algn="ctr"/>
            <a:r>
              <a:rPr lang="th-TH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ครั้งที่ 4 ณ อ่างเก็บน้ำบึงนาราง หมู่ที่ 4 ต.บึงนาราง อ.บึงนาราง จ.พิจิตร</a:t>
            </a:r>
            <a:br>
              <a:rPr lang="th-TH" dirty="0"/>
            </a:b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53ED2AD-98BA-FA63-2078-6D927D4ED2E8}"/>
              </a:ext>
            </a:extLst>
          </p:cNvPr>
          <p:cNvSpPr/>
          <p:nvPr/>
        </p:nvSpPr>
        <p:spPr>
          <a:xfrm>
            <a:off x="3325091" y="3851564"/>
            <a:ext cx="2770909" cy="8589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D61930A-A320-F884-E85A-FD0E644610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3851564"/>
            <a:ext cx="2786113" cy="8718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6C50DD9-07A3-5742-3DC4-E24EBDAD3C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7746" y="3851564"/>
            <a:ext cx="2786113" cy="871804"/>
          </a:xfrm>
          <a:prstGeom prst="rect">
            <a:avLst/>
          </a:prstGeom>
        </p:spPr>
      </p:pic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E609457-5219-9351-5FBB-633BA781CB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141" y="1166454"/>
            <a:ext cx="11237386" cy="5393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8890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353C442-869F-FED6-9482-5AF350333F5B}"/>
              </a:ext>
            </a:extLst>
          </p:cNvPr>
          <p:cNvSpPr txBox="1"/>
          <p:nvPr/>
        </p:nvSpPr>
        <p:spPr>
          <a:xfrm>
            <a:off x="1270993" y="1759143"/>
            <a:ext cx="10081633" cy="2677656"/>
          </a:xfrm>
          <a:prstGeom prst="rect">
            <a:avLst/>
          </a:prstGeom>
          <a:gradFill flip="none" rotWithShape="1">
            <a:gsLst>
              <a:gs pos="0">
                <a:schemeClr val="bg2">
                  <a:tint val="84000"/>
                  <a:shade val="100000"/>
                  <a:hueMod val="92000"/>
                  <a:satMod val="180000"/>
                  <a:lumMod val="114000"/>
                </a:schemeClr>
              </a:gs>
              <a:gs pos="100000">
                <a:schemeClr val="bg2">
                  <a:shade val="92000"/>
                  <a:satMod val="170000"/>
                  <a:lumMod val="96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wrap="square">
            <a:spAutoFit/>
          </a:bodyPr>
          <a:lstStyle/>
          <a:p>
            <a:r>
              <a:rPr lang="th-TH" sz="6000" b="1" dirty="0">
                <a:cs typeface="+mj-cs"/>
              </a:rPr>
              <a:t>ปัญหาและอุปสรรค </a:t>
            </a:r>
          </a:p>
          <a:p>
            <a:pPr marL="342900" indent="-342900" algn="thaiDist">
              <a:buFontTx/>
              <a:buChar char="-"/>
            </a:pPr>
            <a:r>
              <a:rPr lang="th-TH" sz="3600" dirty="0">
                <a:cs typeface="+mj-cs"/>
              </a:rPr>
              <a:t>งบประมาณในการดำเนินงานไม่เพียงพอต่อการจัดงานโครงการฯ แต่ได้รับความร่วมมือและการสนับสนุนจากท้องถิ่น และกลุ่มเกษตรกร ช่วยเพิ่มเติมในการดำเนินงาน</a:t>
            </a:r>
          </a:p>
        </p:txBody>
      </p:sp>
    </p:spTree>
    <p:extLst>
      <p:ext uri="{BB962C8B-B14F-4D97-AF65-F5344CB8AC3E}">
        <p14:creationId xmlns:p14="http://schemas.microsoft.com/office/powerpoint/2010/main" val="1171434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382917-23F2-3436-B71C-A15F9979F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382894"/>
            <a:ext cx="10364451" cy="1596177"/>
          </a:xfrm>
          <a:gradFill>
            <a:gsLst>
              <a:gs pos="0">
                <a:schemeClr val="bg2">
                  <a:tint val="84000"/>
                  <a:shade val="100000"/>
                  <a:hueMod val="92000"/>
                  <a:satMod val="180000"/>
                  <a:lumMod val="114000"/>
                </a:schemeClr>
              </a:gs>
              <a:gs pos="100000">
                <a:schemeClr val="bg2">
                  <a:shade val="92000"/>
                  <a:satMod val="170000"/>
                  <a:lumMod val="96000"/>
                </a:schemeClr>
              </a:gs>
            </a:gsLst>
            <a:lin ang="5400000" scaled="0"/>
          </a:gradFill>
        </p:spPr>
        <p:txBody>
          <a:bodyPr>
            <a:normAutofit/>
          </a:bodyPr>
          <a:lstStyle/>
          <a:p>
            <a:pPr algn="ctr"/>
            <a:r>
              <a:rPr lang="th-TH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ศูนย์ชัยพัฒนาการเกษตรสิรินธร อ.บางมูลนาก จ.พิจิตร</a:t>
            </a:r>
            <a:endParaRPr lang="en-US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5021830-B815-FC0C-3DC2-4DFC133822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042280"/>
              </p:ext>
            </p:extLst>
          </p:nvPr>
        </p:nvGraphicFramePr>
        <p:xfrm>
          <a:off x="1440872" y="3429000"/>
          <a:ext cx="9601200" cy="2989915"/>
        </p:xfrm>
        <a:graphic>
          <a:graphicData uri="http://schemas.openxmlformats.org/drawingml/2006/table">
            <a:tbl>
              <a:tblPr firstRow="1" firstCol="1" bandRow="1"/>
              <a:tblGrid>
                <a:gridCol w="1731818">
                  <a:extLst>
                    <a:ext uri="{9D8B030D-6E8A-4147-A177-3AD203B41FA5}">
                      <a16:colId xmlns:a16="http://schemas.microsoft.com/office/drawing/2014/main" val="3641392416"/>
                    </a:ext>
                  </a:extLst>
                </a:gridCol>
                <a:gridCol w="2175163">
                  <a:extLst>
                    <a:ext uri="{9D8B030D-6E8A-4147-A177-3AD203B41FA5}">
                      <a16:colId xmlns:a16="http://schemas.microsoft.com/office/drawing/2014/main" val="3488950644"/>
                    </a:ext>
                  </a:extLst>
                </a:gridCol>
                <a:gridCol w="5694219">
                  <a:extLst>
                    <a:ext uri="{9D8B030D-6E8A-4147-A177-3AD203B41FA5}">
                      <a16:colId xmlns:a16="http://schemas.microsoft.com/office/drawing/2014/main" val="1985981145"/>
                    </a:ext>
                  </a:extLst>
                </a:gridCol>
              </a:tblGrid>
              <a:tr h="10520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+mj-cs"/>
                        </a:rPr>
                        <a:t>อำเภอ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+mj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+mj-cs"/>
                        </a:rPr>
                        <a:t>จำนวนเกษตรกร (ราย)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+mj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+mj-cs"/>
                        </a:rPr>
                        <a:t>การอบรม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+mj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4357858"/>
                  </a:ext>
                </a:extLst>
              </a:tr>
              <a:tr h="49739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+mj-cs"/>
                        </a:rPr>
                        <a:t>วังทรายพูน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+mj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+mj-cs"/>
                        </a:rPr>
                        <a:t>30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+mj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5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th-TH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+mj-cs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th-TH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+mj-cs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th-TH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+mj-cs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+mj-cs"/>
                        </a:rPr>
                        <a:t>หลักสูตรการเกษตรตามแนวทางเศรษฐกิจพอเพียง 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+mj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92210656"/>
                  </a:ext>
                </a:extLst>
              </a:tr>
              <a:tr h="49739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+mj-cs"/>
                        </a:rPr>
                        <a:t>โพธิ์ประทับช้าง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+mj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+mj-cs"/>
                        </a:rPr>
                        <a:t>30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+mj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+mj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71476267"/>
                  </a:ext>
                </a:extLst>
              </a:tr>
              <a:tr h="49739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+mj-cs"/>
                        </a:rPr>
                        <a:t>บางมูลนาก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+mj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+mj-cs"/>
                        </a:rPr>
                        <a:t>30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+mj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+mj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76284326"/>
                  </a:ext>
                </a:extLst>
              </a:tr>
              <a:tr h="49739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+mj-cs"/>
                        </a:rPr>
                        <a:t>สากเหล็ก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+mj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+mj-cs"/>
                        </a:rPr>
                        <a:t>30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+mj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+mj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35312061"/>
                  </a:ext>
                </a:extLst>
              </a:tr>
              <a:tr h="49739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+mj-cs"/>
                        </a:rPr>
                        <a:t>บึงนาราง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+mj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+mj-cs"/>
                        </a:rPr>
                        <a:t>30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+mj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+mj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1765734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1625E3AB-F054-B67B-D9A4-8329019F3432}"/>
              </a:ext>
            </a:extLst>
          </p:cNvPr>
          <p:cNvSpPr txBox="1"/>
          <p:nvPr/>
        </p:nvSpPr>
        <p:spPr>
          <a:xfrm>
            <a:off x="1163782" y="2144345"/>
            <a:ext cx="97051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1. การถ่ายทอดเทคโนโลยีด้านการเกษตร หลักสูตรการเกษตรตามแนวทางเศรษฐกิจพอเพียง  </a:t>
            </a:r>
          </a:p>
          <a:p>
            <a:r>
              <a:rPr lang="th-TH" sz="2800" dirty="0">
                <a:cs typeface="+mj-cs"/>
              </a:rPr>
              <a:t>    งบประมาณ 30,000 บาท จำนวนเกษตรกร 150 ราย</a:t>
            </a:r>
            <a:endParaRPr lang="en-US" sz="2800" dirty="0"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710310062"/>
      </p:ext>
    </p:extLst>
  </p:cSld>
  <p:clrMapOvr>
    <a:masterClrMapping/>
  </p:clrMapOvr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1C647B"/>
      </a:dk2>
      <a:lt2>
        <a:srgbClr val="98B7D3"/>
      </a:lt2>
      <a:accent1>
        <a:srgbClr val="274FA4"/>
      </a:accent1>
      <a:accent2>
        <a:srgbClr val="48A8D0"/>
      </a:accent2>
      <a:accent3>
        <a:srgbClr val="53B18F"/>
      </a:accent3>
      <a:accent4>
        <a:srgbClr val="D78D38"/>
      </a:accent4>
      <a:accent5>
        <a:srgbClr val="BA3F51"/>
      </a:accent5>
      <a:accent6>
        <a:srgbClr val="AE52D9"/>
      </a:accent6>
      <a:hlink>
        <a:srgbClr val="2AA2DA"/>
      </a:hlink>
      <a:folHlink>
        <a:srgbClr val="76A3B8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DEB094D4-7FD8-4F86-93D5-B0F1341EF58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Droplet</Template>
  <TotalTime>182</TotalTime>
  <Words>578</Words>
  <Application>Microsoft Office PowerPoint</Application>
  <PresentationFormat>Widescreen</PresentationFormat>
  <Paragraphs>67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TH SarabunIT๙</vt:lpstr>
      <vt:lpstr>Tw Cen MT</vt:lpstr>
      <vt:lpstr>Droplet</vt:lpstr>
      <vt:lpstr>PowerPoint Presentation</vt:lpstr>
      <vt:lpstr>โครงการคลินิกเกษตรเคลื่อนที่ในพระราชานุเคราะห์                         สมเด็จพระบรมโอรสาธิราช ฯ สยามมกุฎราชกุมาร </vt:lpstr>
      <vt:lpstr>แผนการดำเนินงานโครงการคลินิกเกษตรเคลื่อนที่ในพระราชานุเคราะห์ ฯ  ประจำปีงบประมาณ 2565 </vt:lpstr>
      <vt:lpstr>ครั้งที่ 1 ณ วัดเกาะแก้ว ม.6 ต.หนองปล้อง อ.วังทรายพูน จ.พิจิตร  </vt:lpstr>
      <vt:lpstr>ครั้งที่ 2 ณ ที่ทำการกลุ่มแปลงใหญ่บ้านบึงประดู่ ม.5 ต.ทับหมัน อ.ตะพานหิน จ.พิจิตร </vt:lpstr>
      <vt:lpstr>ครั้งที่ 3 ณ วัดศรีสุทธาวาส (หนองจอก) ต.ท้ายทุ่ง อ.ทับคล้อ จ.พิจิตร </vt:lpstr>
      <vt:lpstr>ครั้งที่ 4 ณ อ่างเก็บน้ำบึงนาราง หมู่ที่ 4 ต.บึงนาราง อ.บึงนาราง จ.พิจิตร </vt:lpstr>
      <vt:lpstr>PowerPoint Presentation</vt:lpstr>
      <vt:lpstr>ศูนย์ชัยพัฒนาการเกษตรสิรินธร อ.บางมูลนาก จ.พิจิตร</vt:lpstr>
      <vt:lpstr>PowerPoint Presentation</vt:lpstr>
      <vt:lpstr>PowerPoint Presentation</vt:lpstr>
      <vt:lpstr>2. สนับสนุนการเพาะเห็ดในโรงเรือน    โดยดำเนินการจัดซื้อเห็ดภูฐาน จำนวน 3,000 ก้อน งบประมาณ 30,000 บาท </vt:lpstr>
      <vt:lpstr>3. ดูแลแปลงเรียนรู้ด้านการเกษตรภายในศูนย์ ฯ ดำเนินการดูแลศูนย์ โดยการสนับสนุนวัสดุทำปุ๋ยหมักชีวภาพ และวัสดุปรับปรุงดินเพาะปลูก เพื่อใช้สำหรับดูแลแปลงเรียนรู้ด้านการเกษตรภายในศูนย์ฯ งบประมาณ 10,000 บาทประกอบด้วย   1. ขี้เค้กอ้อย (filter Cake)      2. ปุ๋ยคอก    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phoovis buapream</dc:creator>
  <cp:lastModifiedBy>phoovis buapream</cp:lastModifiedBy>
  <cp:revision>3</cp:revision>
  <dcterms:created xsi:type="dcterms:W3CDTF">2022-07-27T08:48:13Z</dcterms:created>
  <dcterms:modified xsi:type="dcterms:W3CDTF">2022-09-02T05:11:49Z</dcterms:modified>
</cp:coreProperties>
</file>